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54" r:id="rId2"/>
    <p:sldId id="283" r:id="rId3"/>
    <p:sldId id="287" r:id="rId4"/>
    <p:sldId id="279" r:id="rId5"/>
    <p:sldId id="289" r:id="rId6"/>
    <p:sldId id="285" r:id="rId7"/>
    <p:sldId id="309" r:id="rId8"/>
    <p:sldId id="325" r:id="rId9"/>
    <p:sldId id="326" r:id="rId10"/>
    <p:sldId id="336" r:id="rId11"/>
    <p:sldId id="327" r:id="rId12"/>
    <p:sldId id="319" r:id="rId13"/>
    <p:sldId id="352" r:id="rId14"/>
    <p:sldId id="282" r:id="rId15"/>
    <p:sldId id="281" r:id="rId16"/>
    <p:sldId id="344" r:id="rId17"/>
    <p:sldId id="280" r:id="rId18"/>
    <p:sldId id="262" r:id="rId19"/>
    <p:sldId id="264" r:id="rId20"/>
    <p:sldId id="274" r:id="rId21"/>
    <p:sldId id="296" r:id="rId22"/>
    <p:sldId id="295" r:id="rId23"/>
    <p:sldId id="278" r:id="rId24"/>
    <p:sldId id="350" r:id="rId25"/>
    <p:sldId id="339" r:id="rId26"/>
    <p:sldId id="346" r:id="rId27"/>
    <p:sldId id="303" r:id="rId28"/>
    <p:sldId id="306" r:id="rId29"/>
    <p:sldId id="261" r:id="rId30"/>
    <p:sldId id="334" r:id="rId31"/>
    <p:sldId id="265" r:id="rId32"/>
    <p:sldId id="359" r:id="rId33"/>
    <p:sldId id="313" r:id="rId34"/>
    <p:sldId id="314" r:id="rId35"/>
    <p:sldId id="294" r:id="rId36"/>
    <p:sldId id="361" r:id="rId37"/>
    <p:sldId id="317" r:id="rId38"/>
    <p:sldId id="362" r:id="rId39"/>
  </p:sldIdLst>
  <p:sldSz cx="12192000" cy="6858000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738" y="0"/>
            <a:ext cx="3055937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B9107C-08CD-4575-8643-E3D58D780876}" type="datetimeFigureOut">
              <a:rPr lang="en-AE" smtClean="0"/>
              <a:t>30/03/2023</a:t>
            </a:fld>
            <a:endParaRPr lang="en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850" y="4479925"/>
            <a:ext cx="5643563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559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738" y="8842375"/>
            <a:ext cx="3055937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2D944B-D26A-49C2-8A02-3CD396C8B2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23289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 err="1"/>
              <a:t>Dr</a:t>
            </a:r>
            <a:r>
              <a:rPr lang="en-US" b="1" i="0" dirty="0"/>
              <a:t> Mufaddal bhai </a:t>
            </a:r>
            <a:r>
              <a:rPr lang="en-US" b="1" i="0" dirty="0" err="1"/>
              <a:t>Gomberawala</a:t>
            </a:r>
            <a:endParaRPr lang="en-US" b="1" i="0" dirty="0"/>
          </a:p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Teacher Talking</a:t>
            </a:r>
            <a:r>
              <a:rPr lang="en-US" b="1" i="1" baseline="0" dirty="0"/>
              <a:t> Points:</a:t>
            </a:r>
          </a:p>
          <a:p>
            <a:pPr marL="285750" marR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="1" dirty="0"/>
              <a:t>E-cigarettes are made of a battery, an</a:t>
            </a:r>
            <a:r>
              <a:rPr lang="en-US" b="1" baseline="0" dirty="0"/>
              <a:t> atomizer with a heating coil, and an absorbent material</a:t>
            </a:r>
            <a:r>
              <a:rPr lang="en-US" b="1" i="1" baseline="0" dirty="0"/>
              <a:t> </a:t>
            </a:r>
            <a:r>
              <a:rPr lang="en-US" b="1" baseline="0" dirty="0"/>
              <a:t>that absorbs a liquid that can contain </a:t>
            </a:r>
            <a:r>
              <a:rPr lang="en-US" b="1" dirty="0"/>
              <a:t>nicotine, flavoring and chemicals.</a:t>
            </a:r>
          </a:p>
          <a:p>
            <a:pPr marL="285750" marR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="1" dirty="0"/>
              <a:t>The battery allows the atomizer to heat the liquid, called e-juice,</a:t>
            </a:r>
            <a:r>
              <a:rPr lang="en-US" b="1" baseline="0" dirty="0"/>
              <a:t> which</a:t>
            </a:r>
            <a:r>
              <a:rPr lang="en-US" b="1" dirty="0"/>
              <a:t> creates an aerosol that is breathed into the lungs and breathed out into the air</a:t>
            </a:r>
            <a:r>
              <a:rPr lang="en-US" b="1" baseline="0" dirty="0"/>
              <a:t> repeatedly. </a:t>
            </a:r>
          </a:p>
          <a:p>
            <a:pPr marL="285750" marR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="1" dirty="0"/>
              <a:t>Some of these devices are pre-loaded with the e-juice</a:t>
            </a:r>
            <a:r>
              <a:rPr lang="en-US" b="1" baseline="0" dirty="0"/>
              <a:t> that comes in bottles like these</a:t>
            </a:r>
            <a:r>
              <a:rPr lang="en-US" b="1" dirty="0"/>
              <a:t> and others where</a:t>
            </a:r>
            <a:r>
              <a:rPr lang="en-US" b="1" baseline="0" dirty="0"/>
              <a:t> the users</a:t>
            </a:r>
            <a:r>
              <a:rPr lang="en-US" b="1" dirty="0"/>
              <a:t> add</a:t>
            </a:r>
            <a:r>
              <a:rPr lang="en-US" b="1" baseline="0" dirty="0"/>
              <a:t> it themselves</a:t>
            </a:r>
            <a:r>
              <a:rPr lang="en-US" b="1" dirty="0"/>
              <a:t>.  </a:t>
            </a:r>
          </a:p>
          <a:p>
            <a:pPr marL="285750" marR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="1" dirty="0"/>
              <a:t>The original e-cigarettes looked like a cigarette,</a:t>
            </a:r>
            <a:r>
              <a:rPr lang="en-US" b="1" baseline="0" dirty="0"/>
              <a:t> </a:t>
            </a:r>
            <a:r>
              <a:rPr lang="en-US" b="1" dirty="0"/>
              <a:t>came pre-loaded and were disposable.</a:t>
            </a:r>
          </a:p>
          <a:p>
            <a:pPr marL="285750" marR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427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 err="1"/>
              <a:t>Dr</a:t>
            </a:r>
            <a:r>
              <a:rPr lang="en-US" b="1" i="0" dirty="0"/>
              <a:t> Mufaddal bhai </a:t>
            </a:r>
            <a:r>
              <a:rPr lang="en-US" b="1" i="0" dirty="0" err="1"/>
              <a:t>Gomberawala</a:t>
            </a:r>
            <a:endParaRPr lang="en-US" b="1" i="0" dirty="0"/>
          </a:p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Teacher Talking</a:t>
            </a:r>
            <a:r>
              <a:rPr lang="en-US" b="1" i="1" baseline="0" dirty="0"/>
              <a:t> Points:</a:t>
            </a:r>
          </a:p>
          <a:p>
            <a:pPr marL="285750" marR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="1" dirty="0"/>
              <a:t>E-cigarettes are made of a battery, an</a:t>
            </a:r>
            <a:r>
              <a:rPr lang="en-US" b="1" baseline="0" dirty="0"/>
              <a:t> atomizer with a heating coil, and an absorbent material</a:t>
            </a:r>
            <a:r>
              <a:rPr lang="en-US" b="1" i="1" baseline="0" dirty="0"/>
              <a:t> </a:t>
            </a:r>
            <a:r>
              <a:rPr lang="en-US" b="1" baseline="0" dirty="0"/>
              <a:t>that absorbs a liquid that can contain </a:t>
            </a:r>
            <a:r>
              <a:rPr lang="en-US" b="1" dirty="0"/>
              <a:t>nicotine, flavoring and chemicals.</a:t>
            </a:r>
          </a:p>
          <a:p>
            <a:pPr marL="285750" marR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="1" dirty="0"/>
              <a:t>The battery allows the atomizer to heat the liquid, called e-juice,</a:t>
            </a:r>
            <a:r>
              <a:rPr lang="en-US" b="1" baseline="0" dirty="0"/>
              <a:t> which</a:t>
            </a:r>
            <a:r>
              <a:rPr lang="en-US" b="1" dirty="0"/>
              <a:t> creates an aerosol that is breathed into the lungs and breathed out into the air</a:t>
            </a:r>
            <a:r>
              <a:rPr lang="en-US" b="1" baseline="0" dirty="0"/>
              <a:t> repeatedly. </a:t>
            </a:r>
          </a:p>
          <a:p>
            <a:pPr marL="285750" marR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="1" dirty="0"/>
              <a:t>Some of these devices are pre-loaded with the e-juice</a:t>
            </a:r>
            <a:r>
              <a:rPr lang="en-US" b="1" baseline="0" dirty="0"/>
              <a:t> that comes in bottles like these</a:t>
            </a:r>
            <a:r>
              <a:rPr lang="en-US" b="1" dirty="0"/>
              <a:t> and others where</a:t>
            </a:r>
            <a:r>
              <a:rPr lang="en-US" b="1" baseline="0" dirty="0"/>
              <a:t> the users</a:t>
            </a:r>
            <a:r>
              <a:rPr lang="en-US" b="1" dirty="0"/>
              <a:t> add</a:t>
            </a:r>
            <a:r>
              <a:rPr lang="en-US" b="1" baseline="0" dirty="0"/>
              <a:t> it themselves</a:t>
            </a:r>
            <a:r>
              <a:rPr lang="en-US" b="1" dirty="0"/>
              <a:t>.  </a:t>
            </a:r>
          </a:p>
          <a:p>
            <a:pPr marL="285750" marR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="1" dirty="0"/>
              <a:t>The original e-cigarettes looked like a cigarette,</a:t>
            </a:r>
            <a:r>
              <a:rPr lang="en-US" b="1" baseline="0" dirty="0"/>
              <a:t> </a:t>
            </a:r>
            <a:r>
              <a:rPr lang="en-US" b="1" dirty="0"/>
              <a:t>came pre-loaded and were disposable.</a:t>
            </a:r>
          </a:p>
          <a:p>
            <a:pPr marL="285750" marR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="1" dirty="0"/>
              <a:t>None of</a:t>
            </a:r>
            <a:r>
              <a:rPr lang="en-US" b="1" baseline="0" dirty="0"/>
              <a:t> the liquids are FDA approved or regulated in anyway – so there long term effects are unknown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D25DB-CD90-480D-A905-8BEE8A8BF2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99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Dr</a:t>
            </a:r>
            <a:r>
              <a:rPr lang="en-US" b="1" dirty="0"/>
              <a:t> Aamir bhai Jamali</a:t>
            </a:r>
          </a:p>
          <a:p>
            <a:r>
              <a:rPr lang="en-US" b="1" dirty="0"/>
              <a:t>Talk</a:t>
            </a:r>
            <a:r>
              <a:rPr lang="en-US" b="1" baseline="0" dirty="0"/>
              <a:t> about nicotine causes (vasoconstriction) reduced arterial supply and you know the rest </a:t>
            </a:r>
            <a:r>
              <a:rPr lang="en-US" b="1" baseline="0" dirty="0">
                <a:sym typeface="Wingdings" panose="05000000000000000000" pitchFamily="2" charset="2"/>
              </a:rPr>
              <a:t></a:t>
            </a:r>
          </a:p>
          <a:p>
            <a:r>
              <a:rPr lang="en-US" b="1" baseline="0" dirty="0">
                <a:sym typeface="Wingdings" panose="05000000000000000000" pitchFamily="2" charset="2"/>
              </a:rPr>
              <a:t>Your own personal experiences with patients…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D25DB-CD90-480D-A905-8BEE8A8BF28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8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Safia</a:t>
            </a:r>
            <a:r>
              <a:rPr lang="en-US" b="1" dirty="0"/>
              <a:t> ben – LAST SLIDE </a:t>
            </a:r>
          </a:p>
          <a:p>
            <a:r>
              <a:rPr lang="en-US" b="1" dirty="0"/>
              <a:t>As a parent and caregiver, YOU have the utmost important role in protecting your child from e-cigarettes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b="1" dirty="0"/>
              <a:t>Have open conversations with your kids and explain the harmful effects these devices can have on them. These conversations can be challenging</a:t>
            </a:r>
            <a:r>
              <a:rPr lang="en-US" b="1" baseline="0" dirty="0"/>
              <a:t> – and Dr. </a:t>
            </a:r>
            <a:r>
              <a:rPr lang="en-US" b="1" baseline="0" dirty="0" err="1"/>
              <a:t>Lulua</a:t>
            </a:r>
            <a:r>
              <a:rPr lang="en-US" b="1" baseline="0" dirty="0"/>
              <a:t> ben will share how to overcome these (she presents after you)</a:t>
            </a:r>
            <a:r>
              <a:rPr lang="en-US" b="1" dirty="0"/>
              <a:t>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b="1" dirty="0"/>
              <a:t>The earlier the conversation begins- the more likely they are to listen and have a stronger foundation that won’t fall to peer pressure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b="1" dirty="0"/>
              <a:t>Parents should keep themselves educated and up-to-date on these new “trends” so when something is brought up in conversation- they can be aware and step in when necessary </a:t>
            </a:r>
          </a:p>
          <a:p>
            <a:pPr>
              <a:buFont typeface="Wingdings" panose="05000000000000000000" pitchFamily="2" charset="2"/>
              <a:buNone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Introduce Dr. </a:t>
            </a:r>
            <a:r>
              <a:rPr lang="en-US" b="1" dirty="0" err="1"/>
              <a:t>Lulua</a:t>
            </a:r>
            <a:r>
              <a:rPr lang="en-US" b="1" dirty="0"/>
              <a:t> ben Mandviwala – Bakersfield-  A</a:t>
            </a:r>
            <a:r>
              <a:rPr lang="en-US" b="1" baseline="0" dirty="0"/>
              <a:t> pediatrician.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D25DB-CD90-480D-A905-8BEE8A8BF28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62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E6053-7B47-8BDE-2AE7-76343E48C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BDA573-64C5-9BFC-3219-872F0BBBF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77CCA-692E-73F6-ECD1-5EC873E3A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39D71-117E-4943-BA19-8B6A12D0E9AA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DE164-EC08-89AA-F930-D030029EB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D5D27-54EC-504F-9B33-87CDBEF41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B412A-2C76-4046-8637-0BA275039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25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616D1-C324-C11E-20C3-257BB1AB6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F1A5CD-9A42-886E-38D5-7ED024E915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A0CA6-EEDB-F312-6791-EF738C905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39D71-117E-4943-BA19-8B6A12D0E9AA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C6642-6DFC-F1CE-E76C-F92083BC4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005D6-3FAF-87A0-DF56-7D900BB3D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B412A-2C76-4046-8637-0BA275039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19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FF1674-47AB-D458-2DBF-3029956532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CCF1F8-79BF-1582-2335-6B4AF53D2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61B4C-96E0-EF92-16A2-11ADE0D6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39D71-117E-4943-BA19-8B6A12D0E9AA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28D37-6F44-C2DD-4262-03F26F2E1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3667F-CEB8-AF6C-40D9-077C433CB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B412A-2C76-4046-8637-0BA275039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23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D68AF-C1C7-CB40-34D0-7694A6024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9AD43-255B-870E-8DFD-10D20FEB8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742D3-81C2-46E8-9778-CED80E4F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39D71-117E-4943-BA19-8B6A12D0E9AA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8446B-EA0A-AD88-05AA-7FCAD4AF6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B012B-49F8-B2F6-336C-FFA6DC9D1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B412A-2C76-4046-8637-0BA275039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33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EDAE-8545-F18A-2054-B18C541A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2AB0D-F0D9-8C23-B60C-46CEB6B16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A7DBE-DAB9-2C84-E1D5-DAB19A7C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39D71-117E-4943-BA19-8B6A12D0E9AA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63997-A217-D6C8-3973-28CBB49DB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70F9C-DC71-CF7D-0675-2A9480420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B412A-2C76-4046-8637-0BA275039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60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E2184-89FF-6582-18F7-3E1D11E04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6AF90-EA89-E7D6-DA72-09964E7EF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840AC1-1ADE-58C1-6FFD-3461B9B967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306147-20B8-5DE2-4DEA-086E3E4D2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39D71-117E-4943-BA19-8B6A12D0E9AA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2600D7-7590-4962-9695-3D6F84249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1A7E3E-CA73-89B8-826B-939D88C88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B412A-2C76-4046-8637-0BA275039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10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7AB18-C53C-7B3B-07AA-6315E8E7D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F8D5F5-60C1-E487-E241-961A59F55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333E4D-BCC1-013F-F7F0-211143ABD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5E9F90-E9B2-D0FF-BC25-3ECCCE70AD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A029AB-F343-33F7-2294-BF7015B88C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8ED5B8-819A-EDD6-2EF5-33F949A76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39D71-117E-4943-BA19-8B6A12D0E9AA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D6C680-072F-8E5A-14CE-B942E3664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705FC0-6CD5-A43D-BEBC-77D8C98AE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B412A-2C76-4046-8637-0BA275039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29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76CB8-A225-6233-216F-77BA1CCA7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0F5D6E-505B-1ADB-5656-2FD6FDA75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39D71-117E-4943-BA19-8B6A12D0E9AA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F3798F-EEA0-5839-BC38-6EFB027D4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21D41B-871E-1085-B642-11CA37A6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B412A-2C76-4046-8637-0BA275039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24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BC062C-3B6A-0147-C568-32C06ADC0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39D71-117E-4943-BA19-8B6A12D0E9AA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1BD1C6-3236-4180-5C58-3036AC81F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B669E0-AA83-3F4A-DD83-79896C0D1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B412A-2C76-4046-8637-0BA275039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56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719C6-6B91-0250-53EB-362A78961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307B6-E97A-430A-06CE-F1B0E2B76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97A41A-15F4-9B7B-26B1-F0C9098C9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E69B1B-0AFB-1835-3065-8E8015C71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39D71-117E-4943-BA19-8B6A12D0E9AA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953A86-27EF-D0CB-0E47-B893FC9BC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DDA50B-7E0E-E399-8BAA-1B6B57908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B412A-2C76-4046-8637-0BA275039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93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C36FB-6605-C62A-8B5F-82856D6FB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5416BF-373B-44CD-047E-2A67E8415E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46E233-FBD0-CEA3-03E4-AF2C1DD87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F654A9-B072-FE13-62CD-0A0829615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39D71-117E-4943-BA19-8B6A12D0E9AA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004FD7-A04A-3C24-3657-CD887FF9C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2524DE-A7D8-6E2A-D1D7-378D72A88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B412A-2C76-4046-8637-0BA275039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07AF33-97B8-1B8C-5BB0-8FFA43A25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53549-70A1-00A0-8342-10F219D54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5462B-CA3A-CD2A-03DA-B54E632E6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39D71-117E-4943-BA19-8B6A12D0E9AA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CC7C5-4F54-FB95-EF74-AF1B0FC88D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A4CB0-5AEA-A6DB-87D4-5478180B2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B412A-2C76-4046-8637-0BA275039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11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jpeg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51C27-5E92-11E7-89F5-60A3F7AED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rgbClr val="FF0000"/>
          </a:solidFill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 </a:t>
            </a:r>
            <a:r>
              <a:rPr lang="en-US" dirty="0">
                <a:latin typeface="Arial Black" panose="020B0A04020102020204" pitchFamily="34" charset="0"/>
              </a:rPr>
              <a:t>We are on a  </a:t>
            </a:r>
          </a:p>
          <a:p>
            <a:pPr marL="0" indent="0" algn="ctr">
              <a:buNone/>
            </a:pPr>
            <a:r>
              <a:rPr lang="en-US" sz="4800" dirty="0">
                <a:latin typeface="Arial Black" panose="020B0A04020102020204" pitchFamily="34" charset="0"/>
              </a:rPr>
              <a:t>WARFOOT</a:t>
            </a:r>
          </a:p>
          <a:p>
            <a:pPr marL="0" indent="0" algn="ctr">
              <a:buNone/>
            </a:pPr>
            <a:r>
              <a:rPr lang="en-US" dirty="0">
                <a:latin typeface="Arial Black" panose="020B0A04020102020204" pitchFamily="34" charset="0"/>
              </a:rPr>
              <a:t> against</a:t>
            </a:r>
          </a:p>
          <a:p>
            <a:pPr marL="0" indent="0" algn="ctr">
              <a:buNone/>
            </a:pP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sz="5400" dirty="0">
                <a:latin typeface="Arial Black" panose="020B0A04020102020204" pitchFamily="34" charset="0"/>
              </a:rPr>
              <a:t>MOHARRAMAAT</a:t>
            </a:r>
          </a:p>
          <a:p>
            <a:pPr marL="0" indent="0" algn="ctr">
              <a:buNone/>
            </a:pPr>
            <a:endParaRPr lang="en-US" sz="5400" dirty="0">
              <a:latin typeface="Arial Black" panose="020B0A04020102020204" pitchFamily="34" charset="0"/>
            </a:endParaRPr>
          </a:p>
        </p:txBody>
      </p:sp>
      <p:pic>
        <p:nvPicPr>
          <p:cNvPr id="2050" name="Picture 2" descr="Say no to drugs Stock Photos, Royalty Free Say no to drugs Images |  Depositphotos">
            <a:extLst>
              <a:ext uri="{FF2B5EF4-FFF2-40B4-BE49-F238E27FC236}">
                <a16:creationId xmlns:a16="http://schemas.microsoft.com/office/drawing/2014/main" id="{E858B9C0-3AF8-B964-05A8-41864834F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164" y="3429000"/>
            <a:ext cx="4505739" cy="204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784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719DA-85AD-FDE9-FDF6-6543030A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CD179E-8165-4C94-359C-574D88EAFF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1353"/>
            <a:ext cx="3654287" cy="22603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DD88AB-8B73-CCF1-1F13-56E21F686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972" y="967827"/>
            <a:ext cx="4263886" cy="3398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EB48AD-134D-2BA4-D2D8-52704BF5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4139" y="4187688"/>
            <a:ext cx="5247861" cy="26703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181758-9BEA-C296-D8DE-4D3906FAD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769705"/>
            <a:ext cx="4065104" cy="4088296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ED6DD6DC-BC19-F390-9DF5-429A2D21A8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3305" y="191353"/>
            <a:ext cx="2703444" cy="247552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63451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E36A3-B8FF-6A4A-75A9-9E58AAFD2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+mn-lt"/>
              </a:rPr>
              <a:t>    E-Liquid  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(Nicotine with choice of flavoring substance)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CC2CF4-CD45-393B-EF4D-5C7C82B23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1498" y="1892108"/>
            <a:ext cx="10530752" cy="3757921"/>
          </a:xfrm>
        </p:spPr>
      </p:pic>
    </p:spTree>
    <p:extLst>
      <p:ext uri="{BB962C8B-B14F-4D97-AF65-F5344CB8AC3E}">
        <p14:creationId xmlns:p14="http://schemas.microsoft.com/office/powerpoint/2010/main" val="1608321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F41BA-8722-C10E-E62E-F2F03EA31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</a:t>
            </a:r>
            <a:r>
              <a:rPr lang="en-US" sz="4800" b="1" dirty="0">
                <a:solidFill>
                  <a:srgbClr val="0000CC"/>
                </a:solidFill>
                <a:latin typeface="Arial Black" panose="020B0A04020102020204" pitchFamily="34" charset="0"/>
              </a:rPr>
              <a:t>Vaping / e-Cigarette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BCDCA-027A-8D95-6281-3209DFCF0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470" y="2141537"/>
            <a:ext cx="11179624" cy="61491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Why is it so popular 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146" name="Picture 2" descr="3d Question Mark With Word Why Stock Photo, Picture And Royalty Free Image.  Image 37654372.">
            <a:extLst>
              <a:ext uri="{FF2B5EF4-FFF2-40B4-BE49-F238E27FC236}">
                <a16:creationId xmlns:a16="http://schemas.microsoft.com/office/drawing/2014/main" id="{549A6A58-FCC9-4EDC-5FF6-DE2C9A3E2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144" y="2601912"/>
            <a:ext cx="2126559" cy="255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620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C5CA68-07D4-FFE0-EDF3-53931C4FA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517"/>
            <a:ext cx="12267652" cy="6321286"/>
          </a:xfrm>
        </p:spPr>
      </p:pic>
    </p:spTree>
    <p:extLst>
      <p:ext uri="{BB962C8B-B14F-4D97-AF65-F5344CB8AC3E}">
        <p14:creationId xmlns:p14="http://schemas.microsoft.com/office/powerpoint/2010/main" val="2629218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20268-6ED1-684F-46BA-CBBA05C2F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latin typeface="+mn-lt"/>
              </a:rPr>
              <a:t>During World Cup Football in 45 days 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125.000 popup adv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D3600F-1E87-E000-C123-5817355E8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2643" y="1825625"/>
            <a:ext cx="8786714" cy="4351338"/>
          </a:xfrm>
        </p:spPr>
      </p:pic>
    </p:spTree>
    <p:extLst>
      <p:ext uri="{BB962C8B-B14F-4D97-AF65-F5344CB8AC3E}">
        <p14:creationId xmlns:p14="http://schemas.microsoft.com/office/powerpoint/2010/main" val="4222035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35179C-4198-F6F1-845C-838803E898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50" y="1108722"/>
            <a:ext cx="9523293" cy="647859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069BB5-C28A-9D4D-718D-E9E3B458ADC8}"/>
              </a:ext>
            </a:extLst>
          </p:cNvPr>
          <p:cNvSpPr txBox="1"/>
          <p:nvPr/>
        </p:nvSpPr>
        <p:spPr>
          <a:xfrm>
            <a:off x="1470991" y="119270"/>
            <a:ext cx="10018644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Promotions on social media </a:t>
            </a:r>
            <a:r>
              <a:rPr lang="en-US" sz="3200" b="1" dirty="0"/>
              <a:t>: </a:t>
            </a:r>
          </a:p>
          <a:p>
            <a:pPr algn="ctr"/>
            <a:r>
              <a:rPr lang="en-US" sz="3200" dirty="0"/>
              <a:t>Instagram, Facebook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5142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92AC68-6809-F68F-B58D-E16373849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279" y="198783"/>
            <a:ext cx="5181599" cy="6056243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DCB552-6F91-781B-6FFC-3A2906F12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461" y="198783"/>
            <a:ext cx="5393635" cy="640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16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A3D80-5280-FE37-3360-78F9AE293C95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TOBACCO PRODUCTS BEING MARKETED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DA7F4A-3F29-6E6D-7A66-2A45F8D55B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321" y="2103919"/>
            <a:ext cx="7871791" cy="503237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D33923-07FE-52A8-4257-6701E5E896B1}"/>
              </a:ext>
            </a:extLst>
          </p:cNvPr>
          <p:cNvSpPr txBox="1"/>
          <p:nvPr/>
        </p:nvSpPr>
        <p:spPr>
          <a:xfrm>
            <a:off x="7368209" y="5367130"/>
            <a:ext cx="4651513" cy="1384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2020 – 68%  e-cigarettes</a:t>
            </a:r>
          </a:p>
          <a:p>
            <a:r>
              <a:rPr lang="en-US" sz="2800" dirty="0"/>
              <a:t>2023 – 90 % e-cigarettes </a:t>
            </a:r>
          </a:p>
          <a:p>
            <a:r>
              <a:rPr lang="en-US" sz="2800" dirty="0"/>
              <a:t>                   (expected)</a:t>
            </a:r>
          </a:p>
        </p:txBody>
      </p:sp>
    </p:spTree>
    <p:extLst>
      <p:ext uri="{BB962C8B-B14F-4D97-AF65-F5344CB8AC3E}">
        <p14:creationId xmlns:p14="http://schemas.microsoft.com/office/powerpoint/2010/main" val="2391715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C3D09-FD2F-E38F-13CB-3C17E05FE6C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Nicotine in 1 e-cigarette is equal to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20 regular cigarettes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195115-BFA0-EE04-03B4-0616C7665556}"/>
              </a:ext>
            </a:extLst>
          </p:cNvPr>
          <p:cNvSpPr txBox="1"/>
          <p:nvPr/>
        </p:nvSpPr>
        <p:spPr>
          <a:xfrm>
            <a:off x="1981199" y="5427457"/>
            <a:ext cx="8435010" cy="7694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 1 E-cigarette       =  20 cigarettes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F227D85-5CEE-5B67-EFD5-48CA30D04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6399" y="1703941"/>
            <a:ext cx="7339810" cy="373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62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62096-8C5E-1A00-DEB3-0B6D1617D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C01508C-7E3E-6185-7C4A-037D37CBC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4835" y="4227443"/>
            <a:ext cx="5062330" cy="2630557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2B8239-1859-B8B6-15BD-4E329F0D1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25368"/>
            <a:ext cx="10515600" cy="1834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B04C2C-0726-73DC-26B0-00E6AFCF3A26}"/>
              </a:ext>
            </a:extLst>
          </p:cNvPr>
          <p:cNvSpPr txBox="1"/>
          <p:nvPr/>
        </p:nvSpPr>
        <p:spPr>
          <a:xfrm>
            <a:off x="1060174" y="2478157"/>
            <a:ext cx="102936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Nicotine can harm the developing adolescent brain. It affects the parts that help improving </a:t>
            </a:r>
            <a:r>
              <a:rPr lang="en-US" sz="2800" u="sng" dirty="0"/>
              <a:t>memory</a:t>
            </a:r>
            <a:r>
              <a:rPr lang="en-US" sz="2800" dirty="0"/>
              <a:t>, </a:t>
            </a:r>
            <a:r>
              <a:rPr lang="en-US" sz="2800" u="sng" dirty="0"/>
              <a:t>mood</a:t>
            </a:r>
            <a:r>
              <a:rPr lang="en-US" sz="2800" dirty="0"/>
              <a:t> and </a:t>
            </a:r>
            <a:r>
              <a:rPr lang="en-US" sz="2800" u="sng" dirty="0"/>
              <a:t>impulse control</a:t>
            </a:r>
            <a:r>
              <a:rPr lang="en-US" sz="2800" dirty="0"/>
              <a:t>.</a:t>
            </a:r>
          </a:p>
          <a:p>
            <a:pPr algn="just"/>
            <a:endParaRPr lang="en-US" sz="2800" dirty="0"/>
          </a:p>
          <a:p>
            <a:pPr algn="just"/>
            <a:r>
              <a:rPr lang="en-US" sz="2800" dirty="0"/>
              <a:t>Use of these devices may also increase risk for future addiction to other drugs.</a:t>
            </a:r>
          </a:p>
        </p:txBody>
      </p:sp>
    </p:spTree>
    <p:extLst>
      <p:ext uri="{BB962C8B-B14F-4D97-AF65-F5344CB8AC3E}">
        <p14:creationId xmlns:p14="http://schemas.microsoft.com/office/powerpoint/2010/main" val="3747089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60731-E68C-D2C6-A7FF-C927A1F00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+mn-lt"/>
              </a:rPr>
              <a:t>What is </a:t>
            </a:r>
            <a:r>
              <a:rPr lang="en-US" sz="4800" b="1" dirty="0">
                <a:solidFill>
                  <a:srgbClr val="FF0000"/>
                </a:solidFill>
                <a:latin typeface="+mn-lt"/>
              </a:rPr>
              <a:t>Tobacco</a:t>
            </a:r>
            <a:r>
              <a:rPr 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800" b="1" dirty="0">
                <a:solidFill>
                  <a:srgbClr val="002060"/>
                </a:solidFill>
                <a:latin typeface="+mn-lt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33EB4-ED84-4F1F-2EB1-49588C662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433" y="1510748"/>
            <a:ext cx="11109961" cy="731868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    A woody shrub plant with big leaves.</a:t>
            </a:r>
          </a:p>
          <a:p>
            <a:pPr marL="0" indent="0" algn="ctr">
              <a:buNone/>
            </a:pPr>
            <a:r>
              <a:rPr lang="en-US" dirty="0"/>
              <a:t>   </a:t>
            </a:r>
            <a:r>
              <a:rPr lang="en-US" b="1" dirty="0"/>
              <a:t>4000+</a:t>
            </a:r>
            <a:r>
              <a:rPr lang="en-US" dirty="0"/>
              <a:t> chemicals in tobacco  ( all cause health issues )</a:t>
            </a:r>
          </a:p>
          <a:p>
            <a:pPr marL="0" indent="0" algn="ctr">
              <a:buNone/>
            </a:pPr>
            <a:r>
              <a:rPr lang="en-US" dirty="0"/>
              <a:t>   Nicotine is one of them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Premium Photo | Big growing tobacco leaves waiting to be harvested in the  tobacco fields.">
            <a:extLst>
              <a:ext uri="{FF2B5EF4-FFF2-40B4-BE49-F238E27FC236}">
                <a16:creationId xmlns:a16="http://schemas.microsoft.com/office/drawing/2014/main" id="{FE30925A-98BC-781C-65AA-AD73BF673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3" y="3061751"/>
            <a:ext cx="6060667" cy="343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w Many Leaves Go Into Making One Cigar? | Cigar Journal">
            <a:extLst>
              <a:ext uri="{FF2B5EF4-FFF2-40B4-BE49-F238E27FC236}">
                <a16:creationId xmlns:a16="http://schemas.microsoft.com/office/drawing/2014/main" id="{F5423ACF-CEA4-5986-1DFD-F384A4AC3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61751"/>
            <a:ext cx="5978409" cy="343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799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18B225-EC0E-BBBC-BD2D-0849165B2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243" y="1152940"/>
            <a:ext cx="7262192" cy="377687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4D194C-CB21-F5E5-2C46-739011D30003}"/>
              </a:ext>
            </a:extLst>
          </p:cNvPr>
          <p:cNvSpPr txBox="1"/>
          <p:nvPr/>
        </p:nvSpPr>
        <p:spPr>
          <a:xfrm>
            <a:off x="3909392" y="5300870"/>
            <a:ext cx="8030818" cy="120032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02124"/>
                </a:solidFill>
              </a:rPr>
              <a:t>With </a:t>
            </a:r>
            <a:r>
              <a:rPr lang="en-US" sz="2400" b="0" i="0" dirty="0">
                <a:solidFill>
                  <a:srgbClr val="202124"/>
                </a:solidFill>
                <a:effectLst/>
              </a:rPr>
              <a:t>nicotine one may feel good by </a:t>
            </a:r>
            <a:r>
              <a:rPr lang="en-US" sz="2400" b="1" i="0" dirty="0">
                <a:solidFill>
                  <a:srgbClr val="202124"/>
                </a:solidFill>
                <a:effectLst/>
              </a:rPr>
              <a:t>stimulating production of the “feel good” chemical in the brain called </a:t>
            </a:r>
            <a:r>
              <a:rPr lang="en-US" sz="2400" b="1" i="0" u="sng" dirty="0">
                <a:solidFill>
                  <a:srgbClr val="202124"/>
                </a:solidFill>
                <a:effectLst/>
              </a:rPr>
              <a:t>dopamine</a:t>
            </a:r>
            <a:r>
              <a:rPr lang="en-US" sz="2400" b="1" i="0" dirty="0">
                <a:solidFill>
                  <a:srgbClr val="202124"/>
                </a:solidFill>
                <a:effectLst/>
              </a:rPr>
              <a:t> which can create feelings of pleasure and relaxation</a:t>
            </a:r>
            <a:r>
              <a:rPr lang="en-US" sz="2400" b="0" i="0" dirty="0">
                <a:solidFill>
                  <a:srgbClr val="202124"/>
                </a:solidFill>
                <a:effectLst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5126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Brain Stroke Dataset | Kaggle">
            <a:extLst>
              <a:ext uri="{FF2B5EF4-FFF2-40B4-BE49-F238E27FC236}">
                <a16:creationId xmlns:a16="http://schemas.microsoft.com/office/drawing/2014/main" id="{11C8ECF4-9776-778A-0891-C411C310E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528" y="748779"/>
            <a:ext cx="3467097" cy="240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629BDD0-9D5D-FA45-C55F-DCED1EE71728}"/>
              </a:ext>
            </a:extLst>
          </p:cNvPr>
          <p:cNvCxnSpPr>
            <a:cxnSpLocks/>
          </p:cNvCxnSpPr>
          <p:nvPr/>
        </p:nvCxnSpPr>
        <p:spPr>
          <a:xfrm>
            <a:off x="3669298" y="1770029"/>
            <a:ext cx="4539905" cy="14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41A1F858-D523-70F9-5A3C-71F9F5F11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946" y="4479235"/>
            <a:ext cx="3829052" cy="213623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48E158-C4C4-340B-11F0-B83AA5087634}"/>
              </a:ext>
            </a:extLst>
          </p:cNvPr>
          <p:cNvCxnSpPr>
            <a:cxnSpLocks/>
          </p:cNvCxnSpPr>
          <p:nvPr/>
        </p:nvCxnSpPr>
        <p:spPr>
          <a:xfrm>
            <a:off x="9924221" y="3246783"/>
            <a:ext cx="0" cy="1232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BD04A0B-258E-429F-70BC-9906331D6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3" y="3066908"/>
            <a:ext cx="3252059" cy="2302358"/>
          </a:xfrm>
          <a:prstGeom prst="rect">
            <a:avLst/>
          </a:prstGeom>
        </p:spPr>
      </p:pic>
      <p:pic>
        <p:nvPicPr>
          <p:cNvPr id="3078" name="Picture 6" descr="Outside doctor says Titus Cromer isn't brain-dead. Beaumont says he is">
            <a:extLst>
              <a:ext uri="{FF2B5EF4-FFF2-40B4-BE49-F238E27FC236}">
                <a16:creationId xmlns:a16="http://schemas.microsoft.com/office/drawing/2014/main" id="{D2DF7A0C-94FD-F29A-579C-4DD8F9532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2" y="4137716"/>
            <a:ext cx="2970142" cy="270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7B6C860-E09B-B981-7493-121057E7BDEF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7275444" y="5547352"/>
            <a:ext cx="108750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2A59470-B27F-A67C-9F21-999337966E4D}"/>
              </a:ext>
            </a:extLst>
          </p:cNvPr>
          <p:cNvCxnSpPr>
            <a:cxnSpLocks/>
          </p:cNvCxnSpPr>
          <p:nvPr/>
        </p:nvCxnSpPr>
        <p:spPr>
          <a:xfrm flipV="1">
            <a:off x="2464904" y="1770029"/>
            <a:ext cx="1177248" cy="30137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112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A1A05-A9D3-0326-C591-1E502C8B4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Nicotine can affect all parts of body</a:t>
            </a:r>
          </a:p>
        </p:txBody>
      </p:sp>
      <p:pic>
        <p:nvPicPr>
          <p:cNvPr id="2050" name="Picture 2" descr="Poor circulation in feet: Causes, treatments, and how to improve it">
            <a:extLst>
              <a:ext uri="{FF2B5EF4-FFF2-40B4-BE49-F238E27FC236}">
                <a16:creationId xmlns:a16="http://schemas.microsoft.com/office/drawing/2014/main" id="{D3451875-5F2E-F598-DF67-7369952A87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2" y="2676939"/>
            <a:ext cx="2466975" cy="239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angrene - Symptoms and causes - Mayo Clinic">
            <a:extLst>
              <a:ext uri="{FF2B5EF4-FFF2-40B4-BE49-F238E27FC236}">
                <a16:creationId xmlns:a16="http://schemas.microsoft.com/office/drawing/2014/main" id="{6798F2C5-8378-A9DD-40BF-169CF853B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497" y="2676939"/>
            <a:ext cx="2676525" cy="239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angrene: Causes, symptoms, and treatment">
            <a:extLst>
              <a:ext uri="{FF2B5EF4-FFF2-40B4-BE49-F238E27FC236}">
                <a16:creationId xmlns:a16="http://schemas.microsoft.com/office/drawing/2014/main" id="{7530711F-D315-5072-3CE1-87285F8F4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853774"/>
            <a:ext cx="2438400" cy="221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oe necrosis: report of uncommon aetiology | BMJ Case Reports">
            <a:extLst>
              <a:ext uri="{FF2B5EF4-FFF2-40B4-BE49-F238E27FC236}">
                <a16:creationId xmlns:a16="http://schemas.microsoft.com/office/drawing/2014/main" id="{53E7BB40-99F1-12D8-AF64-7B914D53D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167" y="2853774"/>
            <a:ext cx="2286000" cy="222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407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81BBC-D047-5C04-402D-EA19C6B0E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What is EVALI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454F2-1390-E5D0-2266-EE649DB1B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5400" dirty="0"/>
              <a:t> </a:t>
            </a:r>
            <a:r>
              <a:rPr lang="en-US" sz="5400" b="1" dirty="0"/>
              <a:t>EVALI </a:t>
            </a:r>
            <a:r>
              <a:rPr lang="en-US" sz="5400" dirty="0"/>
              <a:t>is a serious medical condition in which a person’s lungs get damaged from substances contained in e-cigarettes and vaping products</a:t>
            </a:r>
          </a:p>
        </p:txBody>
      </p:sp>
    </p:spTree>
    <p:extLst>
      <p:ext uri="{BB962C8B-B14F-4D97-AF65-F5344CB8AC3E}">
        <p14:creationId xmlns:p14="http://schemas.microsoft.com/office/powerpoint/2010/main" val="3660883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5B88D-96D7-94AD-B915-C95ED8C48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279"/>
            <a:ext cx="10515600" cy="125895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latin typeface="+mn-lt"/>
              </a:rPr>
              <a:t>Popcorn Lungs</a:t>
            </a:r>
            <a:br>
              <a:rPr lang="en-US" b="1" dirty="0">
                <a:latin typeface="+mn-lt"/>
              </a:rPr>
            </a:br>
            <a:endParaRPr lang="en-US" b="1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F74722-D866-B2A4-AB6D-230B1F1485C6}"/>
              </a:ext>
            </a:extLst>
          </p:cNvPr>
          <p:cNvSpPr txBox="1"/>
          <p:nvPr/>
        </p:nvSpPr>
        <p:spPr>
          <a:xfrm>
            <a:off x="7597687" y="1060174"/>
            <a:ext cx="417024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/>
              <a:t>“Popcorn Lung” (Bronchiolitis obliterans): A</a:t>
            </a:r>
          </a:p>
          <a:p>
            <a:pPr algn="just"/>
            <a:r>
              <a:rPr lang="en-US" sz="2400" b="1" dirty="0"/>
              <a:t>serious irreversible disease that results in</a:t>
            </a:r>
          </a:p>
          <a:p>
            <a:pPr algn="just"/>
            <a:r>
              <a:rPr lang="en-US" sz="2400" b="1" dirty="0"/>
              <a:t>thickening and narrowing of smallest</a:t>
            </a:r>
          </a:p>
          <a:p>
            <a:pPr algn="just"/>
            <a:r>
              <a:rPr lang="en-US" sz="2400" b="1" dirty="0"/>
              <a:t>airways of the lungs.</a:t>
            </a:r>
          </a:p>
          <a:p>
            <a:pPr algn="just"/>
            <a:endParaRPr lang="en-US" sz="2400" b="1" dirty="0"/>
          </a:p>
          <a:p>
            <a:pPr algn="just"/>
            <a:r>
              <a:rPr lang="en-US" sz="2400" b="1" dirty="0"/>
              <a:t>Symptoms include a dry cough, shortness of</a:t>
            </a:r>
          </a:p>
          <a:p>
            <a:pPr algn="just"/>
            <a:r>
              <a:rPr lang="en-US" sz="2400" b="1" dirty="0"/>
              <a:t>breath, wheezing, and feeling tired</a:t>
            </a:r>
          </a:p>
          <a:p>
            <a:pPr algn="just"/>
            <a:endParaRPr lang="en-US" sz="2400" b="1" dirty="0"/>
          </a:p>
          <a:p>
            <a:pPr algn="just"/>
            <a:r>
              <a:rPr lang="en-US" sz="2400" b="1" dirty="0">
                <a:solidFill>
                  <a:srgbClr val="0000FF"/>
                </a:solidFill>
              </a:rPr>
              <a:t>Caused by </a:t>
            </a:r>
            <a:r>
              <a:rPr lang="en-US" sz="2400" b="1" dirty="0" err="1">
                <a:solidFill>
                  <a:srgbClr val="0000FF"/>
                </a:solidFill>
              </a:rPr>
              <a:t>flavouring</a:t>
            </a:r>
            <a:r>
              <a:rPr lang="en-US" sz="2400" b="1" dirty="0">
                <a:solidFill>
                  <a:srgbClr val="0000FF"/>
                </a:solidFill>
              </a:rPr>
              <a:t> agent called diacetyl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A7C49D-F15C-2F8C-1FE3-539C7FDA2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730" y="907152"/>
            <a:ext cx="3114261" cy="2286621"/>
          </a:xfrm>
          <a:prstGeom prst="rect">
            <a:avLst/>
          </a:prstGeom>
        </p:spPr>
      </p:pic>
      <p:pic>
        <p:nvPicPr>
          <p:cNvPr id="7" name="Picture 2" descr="Non-smokers who develop lung cancer are hugely disadvantaged, says PHE">
            <a:extLst>
              <a:ext uri="{FF2B5EF4-FFF2-40B4-BE49-F238E27FC236}">
                <a16:creationId xmlns:a16="http://schemas.microsoft.com/office/drawing/2014/main" id="{31DEE3EB-5595-5A19-A04F-A96ADE331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36" y="1060174"/>
            <a:ext cx="3931177" cy="508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291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84FF4-B8DC-F88E-9F1C-C37DC2598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 descr="Stomach cancer - Symptoms and causes - Mayo Clinic">
            <a:extLst>
              <a:ext uri="{FF2B5EF4-FFF2-40B4-BE49-F238E27FC236}">
                <a16:creationId xmlns:a16="http://schemas.microsoft.com/office/drawing/2014/main" id="{74C2E7CF-4E72-1F87-132D-D30C70A41B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54" y="365125"/>
            <a:ext cx="4524792" cy="3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Stem Cell Therapy for Liver Cancer &amp; Hepatocellular Carcinoma">
            <a:extLst>
              <a:ext uri="{FF2B5EF4-FFF2-40B4-BE49-F238E27FC236}">
                <a16:creationId xmlns:a16="http://schemas.microsoft.com/office/drawing/2014/main" id="{A3ACD784-6BBD-D383-B81A-043885A61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191" y="365125"/>
            <a:ext cx="6142828" cy="341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D88176-1821-F3F6-43AE-A5E2CCC94371}"/>
              </a:ext>
            </a:extLst>
          </p:cNvPr>
          <p:cNvSpPr txBox="1"/>
          <p:nvPr/>
        </p:nvSpPr>
        <p:spPr>
          <a:xfrm>
            <a:off x="1258957" y="4426226"/>
            <a:ext cx="4268234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/>
              <a:t>Stomach cancer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6CF544-BBFC-9ECB-03D0-E7E6408F58FA}"/>
              </a:ext>
            </a:extLst>
          </p:cNvPr>
          <p:cNvSpPr txBox="1"/>
          <p:nvPr/>
        </p:nvSpPr>
        <p:spPr>
          <a:xfrm>
            <a:off x="7103165" y="4426226"/>
            <a:ext cx="3856382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dirty="0"/>
              <a:t>Liver cancer</a:t>
            </a:r>
          </a:p>
        </p:txBody>
      </p:sp>
    </p:spTree>
    <p:extLst>
      <p:ext uri="{BB962C8B-B14F-4D97-AF65-F5344CB8AC3E}">
        <p14:creationId xmlns:p14="http://schemas.microsoft.com/office/powerpoint/2010/main" val="13937017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300CB-3638-24C6-2DD4-2B3DA129D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Eye problems including </a:t>
            </a:r>
            <a:r>
              <a:rPr lang="en-US" b="1" dirty="0">
                <a:latin typeface="+mn-lt"/>
              </a:rPr>
              <a:t>blindness</a:t>
            </a:r>
          </a:p>
        </p:txBody>
      </p:sp>
      <p:pic>
        <p:nvPicPr>
          <p:cNvPr id="4" name="Content Placeholder 3" descr="What does a blind person's eyes look like? - Quora">
            <a:extLst>
              <a:ext uri="{FF2B5EF4-FFF2-40B4-BE49-F238E27FC236}">
                <a16:creationId xmlns:a16="http://schemas.microsoft.com/office/drawing/2014/main" id="{6A1C9420-3A39-69C1-6344-C95A9A73CA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1" y="3153012"/>
            <a:ext cx="5407509" cy="252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▷ Muscular Paralysis: Ocular Causes | Área Oftalmológica">
            <a:extLst>
              <a:ext uri="{FF2B5EF4-FFF2-40B4-BE49-F238E27FC236}">
                <a16:creationId xmlns:a16="http://schemas.microsoft.com/office/drawing/2014/main" id="{DB47C2F9-98A7-3B63-9A4E-1DEFCDA8E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83" y="3153012"/>
            <a:ext cx="5523556" cy="252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9052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8A1A3-D0FF-ABFF-D378-22784D04A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8" name="Picture 4" descr="Cureus | Tongue Cancer in a Young Male">
            <a:extLst>
              <a:ext uri="{FF2B5EF4-FFF2-40B4-BE49-F238E27FC236}">
                <a16:creationId xmlns:a16="http://schemas.microsoft.com/office/drawing/2014/main" id="{9641AF23-A89C-F84C-E3A0-08CA816F2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319" y="227806"/>
            <a:ext cx="3916788" cy="249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outh cancer: Symptoms, diagnosis, and treatment">
            <a:extLst>
              <a:ext uri="{FF2B5EF4-FFF2-40B4-BE49-F238E27FC236}">
                <a16:creationId xmlns:a16="http://schemas.microsoft.com/office/drawing/2014/main" id="{AC87C13F-DE4A-859D-4102-E55501BC5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9" y="227806"/>
            <a:ext cx="4130827" cy="231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or suspected throat cancer, what treatments are available and how urgent  is it? (photo) - human">
            <a:extLst>
              <a:ext uri="{FF2B5EF4-FFF2-40B4-BE49-F238E27FC236}">
                <a16:creationId xmlns:a16="http://schemas.microsoft.com/office/drawing/2014/main" id="{BD6908F2-676C-8732-F942-3FFC42500C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376" y="227806"/>
            <a:ext cx="3222903" cy="249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outh and Throat Cancer - Feels Like Family Dentistry | Elgin, SC">
            <a:extLst>
              <a:ext uri="{FF2B5EF4-FFF2-40B4-BE49-F238E27FC236}">
                <a16:creationId xmlns:a16="http://schemas.microsoft.com/office/drawing/2014/main" id="{6BACF6AC-DFD2-30A7-1CF5-5145DDD68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527" y="2960239"/>
            <a:ext cx="3844298" cy="234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ral Cancer Images – Oral Cancer Foundation | Information and Resources  about Oral Head and Neck Cancer">
            <a:extLst>
              <a:ext uri="{FF2B5EF4-FFF2-40B4-BE49-F238E27FC236}">
                <a16:creationId xmlns:a16="http://schemas.microsoft.com/office/drawing/2014/main" id="{518F360C-918C-29C1-1ADB-92CA47330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377" y="2893878"/>
            <a:ext cx="3362132" cy="240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8F1DAF-5918-B4EA-2FB1-79A982D7B455}"/>
              </a:ext>
            </a:extLst>
          </p:cNvPr>
          <p:cNvSpPr txBox="1"/>
          <p:nvPr/>
        </p:nvSpPr>
        <p:spPr>
          <a:xfrm>
            <a:off x="2054088" y="5685183"/>
            <a:ext cx="891871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/>
              <a:t>  Cancer of Mouth, Oral cavity, Tongue, Larynx</a:t>
            </a:r>
          </a:p>
        </p:txBody>
      </p:sp>
      <p:pic>
        <p:nvPicPr>
          <p:cNvPr id="4" name="Picture 2" descr="7 Dental Health Concerns for Smokers - Your Dentistry Guide">
            <a:extLst>
              <a:ext uri="{FF2B5EF4-FFF2-40B4-BE49-F238E27FC236}">
                <a16:creationId xmlns:a16="http://schemas.microsoft.com/office/drawing/2014/main" id="{47A9C548-1D6A-7C10-4577-3B49EFD98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9" y="3003430"/>
            <a:ext cx="3920164" cy="240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104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eck spot diagnosed as skin cancer: Man warns about mole">
            <a:extLst>
              <a:ext uri="{FF2B5EF4-FFF2-40B4-BE49-F238E27FC236}">
                <a16:creationId xmlns:a16="http://schemas.microsoft.com/office/drawing/2014/main" id="{E38E82BC-5711-925A-557D-55650C4751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2" y="2065169"/>
            <a:ext cx="4262892" cy="213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What Is Skin Cancer? Causes, Pictures, Types, and More">
            <a:extLst>
              <a:ext uri="{FF2B5EF4-FFF2-40B4-BE49-F238E27FC236}">
                <a16:creationId xmlns:a16="http://schemas.microsoft.com/office/drawing/2014/main" id="{A6CE0939-E170-64E0-CFC1-C6F3A031B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45" y="4325854"/>
            <a:ext cx="3635894" cy="246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Squamous Carcinoma of the Eyelid - EyeWiki">
            <a:extLst>
              <a:ext uri="{FF2B5EF4-FFF2-40B4-BE49-F238E27FC236}">
                <a16:creationId xmlns:a16="http://schemas.microsoft.com/office/drawing/2014/main" id="{A43900BF-A9B0-5A0A-0385-B6AB0FDBB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45" y="161131"/>
            <a:ext cx="3871255" cy="254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D69364-37CE-C3F3-4F3C-99D1E525262B}"/>
              </a:ext>
            </a:extLst>
          </p:cNvPr>
          <p:cNvSpPr txBox="1"/>
          <p:nvPr/>
        </p:nvSpPr>
        <p:spPr>
          <a:xfrm>
            <a:off x="1855304" y="5035826"/>
            <a:ext cx="3635894" cy="7694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/>
              <a:t> SKIN CANCER</a:t>
            </a:r>
          </a:p>
        </p:txBody>
      </p:sp>
    </p:spTree>
    <p:extLst>
      <p:ext uri="{BB962C8B-B14F-4D97-AF65-F5344CB8AC3E}">
        <p14:creationId xmlns:p14="http://schemas.microsoft.com/office/powerpoint/2010/main" val="731340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7967207" cy="1280160"/>
          </a:xfrm>
          <a:noFill/>
        </p:spPr>
        <p:txBody>
          <a:bodyPr>
            <a:normAutofit/>
          </a:bodyPr>
          <a:lstStyle/>
          <a:p>
            <a:pPr algn="just"/>
            <a:r>
              <a:rPr lang="en-US" sz="4000" dirty="0">
                <a:solidFill>
                  <a:schemeClr val="tx1"/>
                </a:solidFill>
                <a:latin typeface="+mn-lt"/>
              </a:rPr>
              <a:t>Harmful impacts on the body.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343" y="1313724"/>
            <a:ext cx="8080857" cy="540775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883" y="146343"/>
            <a:ext cx="688255" cy="75582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4BE5E-626F-492C-A2FE-1CF9A2A73ED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6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88942-D66E-E0AE-26FD-0695109EC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r>
              <a:rPr lang="en-US" b="1" dirty="0">
                <a:solidFill>
                  <a:srgbClr val="0000FF"/>
                </a:solidFill>
                <a:latin typeface="+mn-lt"/>
              </a:rPr>
              <a:t>TYPES OF TOBACCO PRODUCTS </a:t>
            </a:r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There is no safe form of tobacco use. All forms contain nicotine and can cause addiction and health problems </a:t>
            </a:r>
          </a:p>
        </p:txBody>
      </p:sp>
      <p:pic>
        <p:nvPicPr>
          <p:cNvPr id="1026" name="Picture 2" descr="Poor man's cigarette: India's unspoken epidemic">
            <a:extLst>
              <a:ext uri="{FF2B5EF4-FFF2-40B4-BE49-F238E27FC236}">
                <a16:creationId xmlns:a16="http://schemas.microsoft.com/office/drawing/2014/main" id="{E6DF2EED-F8F0-7B47-8C77-8BD2860BE1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785" y="3708522"/>
            <a:ext cx="2819400" cy="219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HO EMRO | The truth about smokeless tobacco use | Know the truth | TFI">
            <a:extLst>
              <a:ext uri="{FF2B5EF4-FFF2-40B4-BE49-F238E27FC236}">
                <a16:creationId xmlns:a16="http://schemas.microsoft.com/office/drawing/2014/main" id="{BDF6C6AE-8230-B244-A645-41297A1C8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791" y="3670852"/>
            <a:ext cx="2531166" cy="219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ookah for sale: Buy Hookahs &amp; Hookah Pipes on TheHookahLab.com">
            <a:extLst>
              <a:ext uri="{FF2B5EF4-FFF2-40B4-BE49-F238E27FC236}">
                <a16:creationId xmlns:a16="http://schemas.microsoft.com/office/drawing/2014/main" id="{8A7B5B8E-FE04-63F6-A3CE-65257B9E0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71" y="3721152"/>
            <a:ext cx="2385392" cy="219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E63FD2-FB92-0D03-EEF3-4364497408D5}"/>
              </a:ext>
            </a:extLst>
          </p:cNvPr>
          <p:cNvSpPr txBox="1"/>
          <p:nvPr/>
        </p:nvSpPr>
        <p:spPr>
          <a:xfrm>
            <a:off x="1033671" y="6016487"/>
            <a:ext cx="1074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     </a:t>
            </a:r>
            <a:r>
              <a:rPr lang="en-US" b="1" dirty="0">
                <a:solidFill>
                  <a:srgbClr val="FF0000"/>
                </a:solidFill>
                <a:latin typeface="Arial Black" panose="020B0A04020102020204" pitchFamily="34" charset="0"/>
              </a:rPr>
              <a:t>HOOKAH                            BIDI                   </a:t>
            </a:r>
            <a:r>
              <a:rPr lang="en-US" sz="1400" b="1" dirty="0">
                <a:solidFill>
                  <a:srgbClr val="FF0000"/>
                </a:solidFill>
                <a:latin typeface="Arial Black" panose="020B0A04020102020204" pitchFamily="34" charset="0"/>
              </a:rPr>
              <a:t>DISSOLVABLE TOBACCO                   </a:t>
            </a:r>
            <a:r>
              <a:rPr lang="en-US" b="1" dirty="0">
                <a:solidFill>
                  <a:srgbClr val="FF0000"/>
                </a:solidFill>
                <a:latin typeface="Arial Black" panose="020B0A04020102020204" pitchFamily="34" charset="0"/>
              </a:rPr>
              <a:t>GUTKHA</a:t>
            </a:r>
          </a:p>
        </p:txBody>
      </p:sp>
      <p:pic>
        <p:nvPicPr>
          <p:cNvPr id="5" name="Picture 2" descr="High time smokeless tobacco was banned -Governance Now">
            <a:extLst>
              <a:ext uri="{FF2B5EF4-FFF2-40B4-BE49-F238E27FC236}">
                <a16:creationId xmlns:a16="http://schemas.microsoft.com/office/drawing/2014/main" id="{AE421434-C437-1AE1-7445-22CDE4BA0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088" y="3670422"/>
            <a:ext cx="2476500" cy="219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6969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B5A9F8-A8E2-443C-09B7-3FE7BBB0D1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017" y="665704"/>
            <a:ext cx="3922645" cy="276329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7CC2FD-7F71-64CF-F54B-A2C05BF13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195" y="665704"/>
            <a:ext cx="4550770" cy="29325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6D2BB6-7ED6-5E63-F6E4-2996F5742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104741"/>
            <a:ext cx="4028661" cy="2388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FD980C-FBAB-FB88-9F2F-2A59F892A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195" y="4052355"/>
            <a:ext cx="4550770" cy="24405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76E5C3-9923-C40E-E212-6469D4C4DD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199" y="2598800"/>
            <a:ext cx="2822714" cy="2763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ED93FF-DA88-961E-CE6C-93B31BAE37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7187" y="665704"/>
            <a:ext cx="3123483" cy="582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469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0607D-0DC7-D881-D6E6-E8659C721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965" y="159026"/>
            <a:ext cx="9289774" cy="675862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00CC"/>
                </a:solidFill>
                <a:latin typeface="+mn-lt"/>
              </a:rPr>
              <a:t>Know the signs of Vaping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CA1B6-CBCB-754C-C383-679361170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4888"/>
            <a:ext cx="10651434" cy="6023112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n-US" dirty="0"/>
              <a:t>Fruity, menthol smells around the children or on their clothes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en-US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dirty="0"/>
              <a:t>Any flash drives or personal items that you </a:t>
            </a:r>
            <a:r>
              <a:rPr lang="en-US" dirty="0" err="1"/>
              <a:t>dont</a:t>
            </a:r>
            <a:r>
              <a:rPr lang="en-US" dirty="0"/>
              <a:t> recognize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en-US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dirty="0"/>
              <a:t>Any unfamiliar charges or batteries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en-US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dirty="0"/>
              <a:t>Any change of kids </a:t>
            </a:r>
            <a:r>
              <a:rPr lang="en-US" dirty="0" err="1"/>
              <a:t>behaviuor</a:t>
            </a:r>
            <a:r>
              <a:rPr lang="en-US" dirty="0"/>
              <a:t> – irritable, mood swings, irritability, anxiety, learning difficulties ?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en-US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dirty="0"/>
              <a:t> Sufferings from frequent headaches or nausea , nose bleed 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en-US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dirty="0"/>
              <a:t>Use of perfumes, desire for </a:t>
            </a:r>
            <a:r>
              <a:rPr lang="en-US" dirty="0" err="1"/>
              <a:t>flavours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225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95568-0E11-3609-CF0E-5160BC475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Helpful message for teens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11F28-3055-CCA7-79DD-1A5C87BFE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Don’t let others spoil you and spoil your health</a:t>
            </a:r>
          </a:p>
          <a:p>
            <a:r>
              <a:rPr lang="en-US" sz="4000" dirty="0"/>
              <a:t>Don’t be fooled by celebrities and social media</a:t>
            </a:r>
          </a:p>
          <a:p>
            <a:r>
              <a:rPr lang="en-US" sz="4000" dirty="0"/>
              <a:t>Don’t waste your money</a:t>
            </a:r>
          </a:p>
          <a:p>
            <a:r>
              <a:rPr lang="en-US" sz="4000" dirty="0"/>
              <a:t>Don’t mess your body and its parts</a:t>
            </a:r>
          </a:p>
          <a:p>
            <a:endParaRPr lang="en-US" sz="4000" dirty="0"/>
          </a:p>
          <a:p>
            <a:r>
              <a:rPr lang="en-US" sz="4000" dirty="0"/>
              <a:t>Make smart decision and healthy choice</a:t>
            </a:r>
          </a:p>
        </p:txBody>
      </p:sp>
    </p:spTree>
    <p:extLst>
      <p:ext uri="{BB962C8B-B14F-4D97-AF65-F5344CB8AC3E}">
        <p14:creationId xmlns:p14="http://schemas.microsoft.com/office/powerpoint/2010/main" val="31708261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91ECD-1456-7F5C-195D-5EC6E6A7A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7170" name="Picture 2" descr="Parent's Guide to Teen Depression - HelpGuide.org">
            <a:extLst>
              <a:ext uri="{FF2B5EF4-FFF2-40B4-BE49-F238E27FC236}">
                <a16:creationId xmlns:a16="http://schemas.microsoft.com/office/drawing/2014/main" id="{1FD1AEDE-C62B-1BA9-D556-84E33CAB13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98" y="365124"/>
            <a:ext cx="4194039" cy="306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utrition for Depression | Food for the Brain Foundation">
            <a:extLst>
              <a:ext uri="{FF2B5EF4-FFF2-40B4-BE49-F238E27FC236}">
                <a16:creationId xmlns:a16="http://schemas.microsoft.com/office/drawing/2014/main" id="{31B9DBD4-7143-5E40-C33A-9AAE18AD7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97" y="3635373"/>
            <a:ext cx="4194040" cy="307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AD7934E-B1E3-C6CD-5A18-E53FCAE24AC4}"/>
              </a:ext>
            </a:extLst>
          </p:cNvPr>
          <p:cNvCxnSpPr>
            <a:stCxn id="7170" idx="3"/>
          </p:cNvCxnSpPr>
          <p:nvPr/>
        </p:nvCxnSpPr>
        <p:spPr>
          <a:xfrm>
            <a:off x="4955237" y="1897062"/>
            <a:ext cx="3276471" cy="12525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E8F4E79-EC65-2FAF-7EB6-AB37B855E9CC}"/>
              </a:ext>
            </a:extLst>
          </p:cNvPr>
          <p:cNvCxnSpPr>
            <a:cxnSpLocks/>
          </p:cNvCxnSpPr>
          <p:nvPr/>
        </p:nvCxnSpPr>
        <p:spPr>
          <a:xfrm flipV="1">
            <a:off x="4955237" y="3596115"/>
            <a:ext cx="3276471" cy="1716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lowchart: Summing Junction 2">
            <a:extLst>
              <a:ext uri="{FF2B5EF4-FFF2-40B4-BE49-F238E27FC236}">
                <a16:creationId xmlns:a16="http://schemas.microsoft.com/office/drawing/2014/main" id="{6075D411-C672-7EF4-04AA-E7C50B748D12}"/>
              </a:ext>
            </a:extLst>
          </p:cNvPr>
          <p:cNvSpPr/>
          <p:nvPr/>
        </p:nvSpPr>
        <p:spPr>
          <a:xfrm>
            <a:off x="6872363" y="2410198"/>
            <a:ext cx="622932" cy="641767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Summing Junction 3">
            <a:extLst>
              <a:ext uri="{FF2B5EF4-FFF2-40B4-BE49-F238E27FC236}">
                <a16:creationId xmlns:a16="http://schemas.microsoft.com/office/drawing/2014/main" id="{BA6CB10A-20A3-16F3-4AD2-1AB8657DB5E5}"/>
              </a:ext>
            </a:extLst>
          </p:cNvPr>
          <p:cNvSpPr/>
          <p:nvPr/>
        </p:nvSpPr>
        <p:spPr>
          <a:xfrm>
            <a:off x="6872363" y="3812393"/>
            <a:ext cx="622932" cy="641767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Drugs">
            <a:extLst>
              <a:ext uri="{FF2B5EF4-FFF2-40B4-BE49-F238E27FC236}">
                <a16:creationId xmlns:a16="http://schemas.microsoft.com/office/drawing/2014/main" id="{5B5B8148-5AD5-5042-1111-68A34FDC3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349" y="2064716"/>
            <a:ext cx="3276470" cy="306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ay no to drugs Vector Art Stock Images | Depositphotos">
            <a:extLst>
              <a:ext uri="{FF2B5EF4-FFF2-40B4-BE49-F238E27FC236}">
                <a16:creationId xmlns:a16="http://schemas.microsoft.com/office/drawing/2014/main" id="{921BFAC3-68B1-B77A-5574-CDEE687D1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79" y="2782957"/>
            <a:ext cx="1797834" cy="143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7779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00949-FEF7-8715-ABAF-580B40D9E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Vaping Without Nicotine - 10 Reasons Why You Should Switch">
            <a:extLst>
              <a:ext uri="{FF2B5EF4-FFF2-40B4-BE49-F238E27FC236}">
                <a16:creationId xmlns:a16="http://schemas.microsoft.com/office/drawing/2014/main" id="{61F814E7-7D9E-F6B9-AD51-E1457F7FF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435" y="1"/>
            <a:ext cx="12288435" cy="690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prove Your Life by Learning How to Say No - Dr. Ivan Misner®">
            <a:extLst>
              <a:ext uri="{FF2B5EF4-FFF2-40B4-BE49-F238E27FC236}">
                <a16:creationId xmlns:a16="http://schemas.microsoft.com/office/drawing/2014/main" id="{D5DC8A85-7EA6-3AD6-8255-62C48B6B0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7" y="4065352"/>
            <a:ext cx="2143125" cy="211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1169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65D2B-7B6C-4070-1BAB-0270F8380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12504"/>
            <a:ext cx="10058400" cy="128016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  <a:cs typeface="Andalus" panose="02020603050405020304" pitchFamily="18" charset="-78"/>
              </a:rPr>
              <a:t>What we can do as parents</a:t>
            </a:r>
            <a:endParaRPr lang="en-US" sz="40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CB59B-C6B4-079F-EEED-41B35A8700B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YOU can and must intervene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Key is open, early communication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Role Model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Monitor social media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Encourage sports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Stay educated on the trends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Ask for help from professionals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18238" y="2602658"/>
            <a:ext cx="4937125" cy="25099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883" y="146343"/>
            <a:ext cx="688255" cy="75582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4BE5E-626F-492C-A2FE-1CF9A2A73ED1}" type="slidenum">
              <a:rPr lang="en-US" smtClean="0"/>
              <a:t>35</a:t>
            </a:fld>
            <a:endParaRPr lang="en-US"/>
          </a:p>
        </p:txBody>
      </p:sp>
      <p:pic>
        <p:nvPicPr>
          <p:cNvPr id="4" name="Picture 2" descr="Free Vector | Children back to school with parents">
            <a:extLst>
              <a:ext uri="{FF2B5EF4-FFF2-40B4-BE49-F238E27FC236}">
                <a16:creationId xmlns:a16="http://schemas.microsoft.com/office/drawing/2014/main" id="{C0F28015-33B6-20E7-643A-455F6D4CC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997" y="212504"/>
            <a:ext cx="2511287" cy="197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2408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59D6C-7E0D-DB48-3A89-0AF13EC78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   </a:t>
            </a:r>
            <a:r>
              <a:rPr lang="en-US" b="1" dirty="0">
                <a:latin typeface="+mn-lt"/>
              </a:rPr>
              <a:t>Parenting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29DBD-3DE7-1593-2DAD-E274DC8F0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5024" y="1537252"/>
            <a:ext cx="3816627" cy="3949148"/>
          </a:xfrm>
        </p:spPr>
        <p:txBody>
          <a:bodyPr>
            <a:noAutofit/>
          </a:bodyPr>
          <a:lstStyle/>
          <a:p>
            <a:endParaRPr lang="en-US" b="1" dirty="0"/>
          </a:p>
          <a:p>
            <a:pPr>
              <a:lnSpc>
                <a:spcPct val="110000"/>
              </a:lnSpc>
            </a:pPr>
            <a:r>
              <a:rPr lang="en-US" dirty="0"/>
              <a:t>   Ask children if they know about nicotine</a:t>
            </a:r>
          </a:p>
          <a:p>
            <a:pPr>
              <a:lnSpc>
                <a:spcPct val="110000"/>
              </a:lnSpc>
            </a:pPr>
            <a:r>
              <a:rPr lang="en-US" dirty="0"/>
              <a:t>   Ask children if they know about e-cigarettes</a:t>
            </a:r>
          </a:p>
          <a:p>
            <a:pPr>
              <a:lnSpc>
                <a:spcPct val="110000"/>
              </a:lnSpc>
            </a:pPr>
            <a:r>
              <a:rPr lang="en-US" dirty="0"/>
              <a:t>  Tell them to find on internet, take printout and let them tell you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07A5B9DE-DA03-632D-9885-C4735ABBD02A}"/>
              </a:ext>
            </a:extLst>
          </p:cNvPr>
          <p:cNvSpPr txBox="1">
            <a:spLocks/>
          </p:cNvSpPr>
          <p:nvPr/>
        </p:nvSpPr>
        <p:spPr>
          <a:xfrm>
            <a:off x="1543878" y="1842866"/>
            <a:ext cx="3816626" cy="41073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Choose right time and place</a:t>
            </a:r>
          </a:p>
          <a:p>
            <a:r>
              <a:rPr lang="en-US" dirty="0"/>
              <a:t>Compliment good decisions</a:t>
            </a:r>
          </a:p>
          <a:p>
            <a:r>
              <a:rPr lang="en-US" dirty="0"/>
              <a:t>Ask open ended questions</a:t>
            </a:r>
          </a:p>
          <a:p>
            <a:r>
              <a:rPr lang="en-US" dirty="0"/>
              <a:t>One conversation is not enough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55128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BDE35-6FEF-47F1-817D-8453669E4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dirty="0"/>
              <a:t>Thank you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61B485-EF44-8BA2-7083-08C9C0885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4000" dirty="0"/>
              <a:t>SAY STRAIGHT </a:t>
            </a:r>
            <a:r>
              <a:rPr lang="en-US" sz="4000" dirty="0">
                <a:latin typeface="Arial Black" panose="020B0A04020102020204" pitchFamily="34" charset="0"/>
              </a:rPr>
              <a:t>NO</a:t>
            </a:r>
            <a:r>
              <a:rPr lang="en-US" sz="4000" dirty="0"/>
              <a:t> TO E-CIGARETTES </a:t>
            </a:r>
          </a:p>
          <a:p>
            <a:pPr marL="0" indent="0" algn="ctr">
              <a:buNone/>
            </a:pPr>
            <a:r>
              <a:rPr lang="en-US" sz="4000" dirty="0"/>
              <a:t>&amp;</a:t>
            </a:r>
          </a:p>
          <a:p>
            <a:pPr marL="0" indent="0" algn="ctr">
              <a:buNone/>
            </a:pPr>
            <a:r>
              <a:rPr lang="en-US" sz="4000" dirty="0"/>
              <a:t> VAPING !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 </a:t>
            </a:r>
            <a:r>
              <a:rPr lang="en-US" dirty="0">
                <a:latin typeface="Arial Black" panose="020B0A04020102020204" pitchFamily="34" charset="0"/>
              </a:rPr>
              <a:t>UNDERSTAND  THE DANGERS &amp; RISK</a:t>
            </a:r>
          </a:p>
          <a:p>
            <a:pPr marL="0" indent="0" algn="ctr">
              <a:buNone/>
            </a:pPr>
            <a:r>
              <a:rPr lang="en-US" dirty="0">
                <a:latin typeface="Arial Black" panose="020B0A04020102020204" pitchFamily="34" charset="0"/>
              </a:rPr>
              <a:t> TO HEALTH &amp; IMMAN !</a:t>
            </a:r>
          </a:p>
        </p:txBody>
      </p:sp>
    </p:spTree>
    <p:extLst>
      <p:ext uri="{BB962C8B-B14F-4D97-AF65-F5344CB8AC3E}">
        <p14:creationId xmlns:p14="http://schemas.microsoft.com/office/powerpoint/2010/main" val="24722438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24515-CDDF-E463-1C80-1E2BCC900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9113"/>
            <a:ext cx="10515600" cy="5487850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Khuda</a:t>
            </a:r>
            <a:r>
              <a:rPr lang="en-US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ta’ala</a:t>
            </a:r>
            <a:r>
              <a:rPr lang="en-US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hamara</a:t>
            </a:r>
            <a:r>
              <a:rPr lang="en-US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bawa</a:t>
            </a:r>
            <a:r>
              <a:rPr lang="en-US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shafeeq</a:t>
            </a:r>
            <a:r>
              <a:rPr lang="en-US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Garamond" panose="02020404030301010803" pitchFamily="18" charset="0"/>
                <a:cs typeface="Times New Roman" panose="02020603050405020304" pitchFamily="18" charset="0"/>
              </a:rPr>
              <a:t>Syedna</a:t>
            </a:r>
            <a:r>
              <a:rPr lang="en-US" sz="3600" b="1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Garamond" panose="02020404030301010803" pitchFamily="18" charset="0"/>
                <a:cs typeface="Times New Roman" panose="02020603050405020304" pitchFamily="18" charset="0"/>
              </a:rPr>
              <a:t>Aali</a:t>
            </a:r>
            <a:r>
              <a:rPr lang="en-US" sz="3600" b="1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Garamond" panose="02020404030301010803" pitchFamily="18" charset="0"/>
                <a:cs typeface="Times New Roman" panose="02020603050405020304" pitchFamily="18" charset="0"/>
              </a:rPr>
              <a:t>Qadr</a:t>
            </a:r>
            <a:r>
              <a:rPr lang="en-US" sz="3600" b="1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Garamond" panose="02020404030301010803" pitchFamily="18" charset="0"/>
                <a:cs typeface="Times New Roman" panose="02020603050405020304" pitchFamily="18" charset="0"/>
              </a:rPr>
              <a:t>Mufaddal</a:t>
            </a:r>
            <a:r>
              <a:rPr lang="en-US" sz="3600" b="1" dirty="0">
                <a:latin typeface="Garamond" panose="02020404030301010803" pitchFamily="18" charset="0"/>
                <a:cs typeface="Times New Roman" panose="02020603050405020304" pitchFamily="18" charset="0"/>
              </a:rPr>
              <a:t> Saifuddin </a:t>
            </a:r>
            <a:r>
              <a:rPr lang="en-US" sz="3600" b="1" dirty="0" err="1">
                <a:latin typeface="Garamond" panose="02020404030301010803" pitchFamily="18" charset="0"/>
                <a:cs typeface="Times New Roman" panose="02020603050405020304" pitchFamily="18" charset="0"/>
              </a:rPr>
              <a:t>Moula</a:t>
            </a:r>
            <a:r>
              <a:rPr lang="en-US" sz="3600" b="1" dirty="0">
                <a:latin typeface="Garamond" panose="02020404030301010803" pitchFamily="18" charset="0"/>
                <a:cs typeface="Times New Roman" panose="02020603050405020304" pitchFamily="18" charset="0"/>
              </a:rPr>
              <a:t> TUS </a:t>
            </a:r>
            <a:r>
              <a:rPr lang="en-US" sz="36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ni</a:t>
            </a:r>
            <a:r>
              <a:rPr lang="en-US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umar</a:t>
            </a:r>
            <a:r>
              <a:rPr lang="en-US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 shareef ne ta Qayamat </a:t>
            </a:r>
            <a:r>
              <a:rPr lang="en-US" sz="36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daraaz</a:t>
            </a:r>
            <a:r>
              <a:rPr lang="en-US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karjo</a:t>
            </a:r>
            <a:r>
              <a:rPr lang="en-US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.  Ameen. </a:t>
            </a:r>
          </a:p>
          <a:p>
            <a:pPr algn="ctr"/>
            <a:endParaRPr lang="en-US" sz="36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Aap</a:t>
            </a:r>
            <a:r>
              <a:rPr lang="en-US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na</a:t>
            </a:r>
            <a:r>
              <a:rPr lang="en-US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thanda</a:t>
            </a:r>
            <a:r>
              <a:rPr lang="en-US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saya</a:t>
            </a:r>
            <a:r>
              <a:rPr lang="en-US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 ma </a:t>
            </a:r>
            <a:r>
              <a:rPr lang="en-US" sz="36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mumineen</a:t>
            </a:r>
            <a:r>
              <a:rPr lang="en-US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 ne </a:t>
            </a:r>
            <a:r>
              <a:rPr lang="en-US" sz="36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abaad</a:t>
            </a:r>
            <a:r>
              <a:rPr lang="en-US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shaad</a:t>
            </a:r>
            <a:r>
              <a:rPr lang="en-US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rakhjo</a:t>
            </a:r>
            <a:r>
              <a:rPr lang="en-US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endParaRPr lang="en-US" sz="36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Har </a:t>
            </a:r>
            <a:r>
              <a:rPr lang="en-US" sz="36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kisaam</a:t>
            </a:r>
            <a:r>
              <a:rPr lang="en-US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na</a:t>
            </a:r>
            <a:r>
              <a:rPr lang="en-US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Moharramaat</a:t>
            </a:r>
            <a:r>
              <a:rPr lang="en-US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si</a:t>
            </a:r>
            <a:r>
              <a:rPr lang="en-US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bachavjo</a:t>
            </a:r>
            <a:r>
              <a:rPr lang="en-US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Ameen.</a:t>
            </a:r>
          </a:p>
        </p:txBody>
      </p:sp>
    </p:spTree>
    <p:extLst>
      <p:ext uri="{BB962C8B-B14F-4D97-AF65-F5344CB8AC3E}">
        <p14:creationId xmlns:p14="http://schemas.microsoft.com/office/powerpoint/2010/main" val="2310687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E72B0-3884-A70C-E6DB-89D3334CF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D0EFBF-196E-4C71-AFFD-1F1B4E466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249" y="284432"/>
            <a:ext cx="5645891" cy="3487689"/>
          </a:xfrm>
          <a:prstGeom prst="rect">
            <a:avLst/>
          </a:prstGeom>
        </p:spPr>
      </p:pic>
      <p:pic>
        <p:nvPicPr>
          <p:cNvPr id="1026" name="Picture 2" descr="Dizzy after first smoke? Your genes might be 'loaded' | Colorado Arts and  Sciences Magazine | University of Colorado Boulder">
            <a:extLst>
              <a:ext uri="{FF2B5EF4-FFF2-40B4-BE49-F238E27FC236}">
                <a16:creationId xmlns:a16="http://schemas.microsoft.com/office/drawing/2014/main" id="{441561D6-972F-E3AB-8FBD-FAFD489E86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60" y="284432"/>
            <a:ext cx="5680186" cy="346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Fuming over 'smokeless' cigarette alternative">
            <a:extLst>
              <a:ext uri="{FF2B5EF4-FFF2-40B4-BE49-F238E27FC236}">
                <a16:creationId xmlns:a16="http://schemas.microsoft.com/office/drawing/2014/main" id="{4735F65A-74A4-6DDB-37AB-AC9351A5C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878" y="4466811"/>
            <a:ext cx="300576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F3BBBB-0643-597D-54BC-02D801480B47}"/>
              </a:ext>
            </a:extLst>
          </p:cNvPr>
          <p:cNvSpPr txBox="1"/>
          <p:nvPr/>
        </p:nvSpPr>
        <p:spPr>
          <a:xfrm>
            <a:off x="7659758" y="4784035"/>
            <a:ext cx="2650434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 SMOKE-LESS CIGARETTES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3856CE3-621D-F614-E3F2-F4A8CDD7AEEF}"/>
              </a:ext>
            </a:extLst>
          </p:cNvPr>
          <p:cNvCxnSpPr>
            <a:stCxn id="3" idx="1"/>
          </p:cNvCxnSpPr>
          <p:nvPr/>
        </p:nvCxnSpPr>
        <p:spPr>
          <a:xfrm flipH="1" flipV="1">
            <a:off x="6835638" y="4969565"/>
            <a:ext cx="824120" cy="2915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0129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1B060-4E8E-E243-C40F-84DEFF544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NICOTINE</a:t>
            </a:r>
          </a:p>
        </p:txBody>
      </p:sp>
      <p:pic>
        <p:nvPicPr>
          <p:cNvPr id="1026" name="Picture 2" descr="Isolating Nicotine From Worlds STRONGEST Tobacco - YouTube">
            <a:extLst>
              <a:ext uri="{FF2B5EF4-FFF2-40B4-BE49-F238E27FC236}">
                <a16:creationId xmlns:a16="http://schemas.microsoft.com/office/drawing/2014/main" id="{1E2EC104-71F0-0552-240B-9F9E0CDC74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146" y="1530417"/>
            <a:ext cx="6419707" cy="359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0349F6-F627-D108-8AD0-89261C9F7C8B}"/>
              </a:ext>
            </a:extLst>
          </p:cNvPr>
          <p:cNvSpPr txBox="1"/>
          <p:nvPr/>
        </p:nvSpPr>
        <p:spPr>
          <a:xfrm>
            <a:off x="3472070" y="5221357"/>
            <a:ext cx="5274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NICOTINE is the most harmful substance in tobacco</a:t>
            </a:r>
          </a:p>
        </p:txBody>
      </p:sp>
    </p:spTree>
    <p:extLst>
      <p:ext uri="{BB962C8B-B14F-4D97-AF65-F5344CB8AC3E}">
        <p14:creationId xmlns:p14="http://schemas.microsoft.com/office/powerpoint/2010/main" val="1694409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60097"/>
            <a:ext cx="10058400" cy="128016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+mn-lt"/>
              </a:rPr>
              <a:t>What are E-cigarettes / Vape</a:t>
            </a:r>
            <a:endParaRPr lang="en-US" sz="4000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40" y="1899273"/>
            <a:ext cx="9231046" cy="402272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883" y="146343"/>
            <a:ext cx="688255" cy="755829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4BE5E-626F-492C-A2FE-1CF9A2A73ED1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 descr="What is agile learning">
            <a:extLst>
              <a:ext uri="{FF2B5EF4-FFF2-40B4-BE49-F238E27FC236}">
                <a16:creationId xmlns:a16="http://schemas.microsoft.com/office/drawing/2014/main" id="{08EF2822-1D2F-FD0E-881D-C06B11230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983" y="136525"/>
            <a:ext cx="3053233" cy="225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518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28016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+mn-lt"/>
              </a:rPr>
              <a:t>Working of an E-cigarette.</a:t>
            </a:r>
            <a:endParaRPr lang="en-US" sz="4000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63547" y="1923309"/>
            <a:ext cx="8925783" cy="34969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883" y="146343"/>
            <a:ext cx="688255" cy="75582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4BE5E-626F-492C-A2FE-1CF9A2A73E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02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67008-6FA3-BE5F-7904-22BD98DD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77AD49-4BAE-9139-EC30-3DC780CF0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627" b="33291"/>
          <a:stretch/>
        </p:blipFill>
        <p:spPr>
          <a:xfrm>
            <a:off x="1212783" y="0"/>
            <a:ext cx="9908835" cy="6858000"/>
          </a:xfrm>
        </p:spPr>
      </p:pic>
    </p:spTree>
    <p:extLst>
      <p:ext uri="{BB962C8B-B14F-4D97-AF65-F5344CB8AC3E}">
        <p14:creationId xmlns:p14="http://schemas.microsoft.com/office/powerpoint/2010/main" val="2957443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270A4-9619-E14E-8481-36B43B88E23A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4</a:t>
            </a:r>
            <a:r>
              <a:rPr lang="en-US" b="1" baseline="30000" dirty="0">
                <a:latin typeface="+mn-lt"/>
              </a:rPr>
              <a:t>th</a:t>
            </a:r>
            <a:r>
              <a:rPr lang="en-US" b="1" dirty="0">
                <a:latin typeface="+mn-lt"/>
              </a:rPr>
              <a:t> generation e-cigarette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200424-573E-59A9-F8EC-A332C6786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645" y="1323373"/>
            <a:ext cx="3955982" cy="543704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015B74-6F24-877A-A359-A9BEC5FAEAB9}"/>
              </a:ext>
            </a:extLst>
          </p:cNvPr>
          <p:cNvSpPr txBox="1"/>
          <p:nvPr/>
        </p:nvSpPr>
        <p:spPr>
          <a:xfrm>
            <a:off x="6096001" y="5330032"/>
            <a:ext cx="5830956" cy="1384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Pod Mods uses nicotine salts- high level of nicotine can be inhaled without irritating the throat</a:t>
            </a:r>
          </a:p>
        </p:txBody>
      </p:sp>
    </p:spTree>
    <p:extLst>
      <p:ext uri="{BB962C8B-B14F-4D97-AF65-F5344CB8AC3E}">
        <p14:creationId xmlns:p14="http://schemas.microsoft.com/office/powerpoint/2010/main" val="14643002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3153</TotalTime>
  <Words>1024</Words>
  <Application>Microsoft Office PowerPoint</Application>
  <PresentationFormat>Widescreen</PresentationFormat>
  <Paragraphs>135</Paragraphs>
  <Slides>38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Garamond</vt:lpstr>
      <vt:lpstr>Wingdings</vt:lpstr>
      <vt:lpstr>Office Theme</vt:lpstr>
      <vt:lpstr>PowerPoint Presentation</vt:lpstr>
      <vt:lpstr>What is Tobacco ?</vt:lpstr>
      <vt:lpstr>    TYPES OF TOBACCO PRODUCTS   There is no safe form of tobacco use. All forms contain nicotine and can cause addiction and health problems </vt:lpstr>
      <vt:lpstr>PowerPoint Presentation</vt:lpstr>
      <vt:lpstr>NICOTINE</vt:lpstr>
      <vt:lpstr>What are E-cigarettes / Vape</vt:lpstr>
      <vt:lpstr>Working of an E-cigarette.</vt:lpstr>
      <vt:lpstr>PowerPoint Presentation</vt:lpstr>
      <vt:lpstr>4th generation e-cigarette</vt:lpstr>
      <vt:lpstr>PowerPoint Presentation</vt:lpstr>
      <vt:lpstr>    E-Liquid    (Nicotine with choice of flavoring substance)</vt:lpstr>
      <vt:lpstr> Vaping / e-Cigarette </vt:lpstr>
      <vt:lpstr>PowerPoint Presentation</vt:lpstr>
      <vt:lpstr>During World Cup Football in 45 days  125.000 popup adv</vt:lpstr>
      <vt:lpstr>PowerPoint Presentation</vt:lpstr>
      <vt:lpstr>PowerPoint Presentation</vt:lpstr>
      <vt:lpstr>TOBACCO PRODUCTS BEING MARKETED</vt:lpstr>
      <vt:lpstr>Nicotine in 1 e-cigarette is equal to  20 regular cigarettes</vt:lpstr>
      <vt:lpstr>PowerPoint Presentation</vt:lpstr>
      <vt:lpstr>PowerPoint Presentation</vt:lpstr>
      <vt:lpstr>PowerPoint Presentation</vt:lpstr>
      <vt:lpstr>Nicotine can affect all parts of body</vt:lpstr>
      <vt:lpstr>What is EVALI ?</vt:lpstr>
      <vt:lpstr>Popcorn Lungs </vt:lpstr>
      <vt:lpstr>PowerPoint Presentation</vt:lpstr>
      <vt:lpstr>Eye problems including blindness</vt:lpstr>
      <vt:lpstr>PowerPoint Presentation</vt:lpstr>
      <vt:lpstr>PowerPoint Presentation</vt:lpstr>
      <vt:lpstr>Harmful impacts on the body.</vt:lpstr>
      <vt:lpstr>PowerPoint Presentation</vt:lpstr>
      <vt:lpstr>Know the signs of Vaping</vt:lpstr>
      <vt:lpstr>Helpful message for teens</vt:lpstr>
      <vt:lpstr> </vt:lpstr>
      <vt:lpstr>PowerPoint Presentation</vt:lpstr>
      <vt:lpstr>What we can do as parents</vt:lpstr>
      <vt:lpstr>   Parenting tips</vt:lpstr>
      <vt:lpstr>Thank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E-cigarette</dc:title>
  <dc:creator>SHABBIR SAIFUDDIN</dc:creator>
  <cp:lastModifiedBy>ALLMED FZCO</cp:lastModifiedBy>
  <cp:revision>220</cp:revision>
  <cp:lastPrinted>2023-01-31T09:33:18Z</cp:lastPrinted>
  <dcterms:created xsi:type="dcterms:W3CDTF">2023-01-25T06:15:46Z</dcterms:created>
  <dcterms:modified xsi:type="dcterms:W3CDTF">2023-03-31T07:56:29Z</dcterms:modified>
</cp:coreProperties>
</file>